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6AB5C9F-D463-432E-93BE-31D052916D5D}" type="datetimeFigureOut">
              <a:rPr lang="en-US" smtClean="0"/>
              <a:t>10-Apr-20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5DA18A7-0DC5-4855-9F80-057BC6E87B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5C9F-D463-432E-93BE-31D052916D5D}" type="datetimeFigureOut">
              <a:rPr lang="en-US" smtClean="0"/>
              <a:t>10-Apr-20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A18A7-0DC5-4855-9F80-057BC6E87B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5C9F-D463-432E-93BE-31D052916D5D}" type="datetimeFigureOut">
              <a:rPr lang="en-US" smtClean="0"/>
              <a:t>10-Apr-20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A18A7-0DC5-4855-9F80-057BC6E87B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5C9F-D463-432E-93BE-31D052916D5D}" type="datetimeFigureOut">
              <a:rPr lang="en-US" smtClean="0"/>
              <a:t>10-Apr-20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A18A7-0DC5-4855-9F80-057BC6E87BB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5C9F-D463-432E-93BE-31D052916D5D}" type="datetimeFigureOut">
              <a:rPr lang="en-US" smtClean="0"/>
              <a:t>10-Apr-20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A18A7-0DC5-4855-9F80-057BC6E87BB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5C9F-D463-432E-93BE-31D052916D5D}" type="datetimeFigureOut">
              <a:rPr lang="en-US" smtClean="0"/>
              <a:t>10-Apr-20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A18A7-0DC5-4855-9F80-057BC6E87BB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5C9F-D463-432E-93BE-31D052916D5D}" type="datetimeFigureOut">
              <a:rPr lang="en-US" smtClean="0"/>
              <a:t>10-Apr-20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A18A7-0DC5-4855-9F80-057BC6E87BB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5C9F-D463-432E-93BE-31D052916D5D}" type="datetimeFigureOut">
              <a:rPr lang="en-US" smtClean="0"/>
              <a:t>10-Apr-20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A18A7-0DC5-4855-9F80-057BC6E87BB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B5C9F-D463-432E-93BE-31D052916D5D}" type="datetimeFigureOut">
              <a:rPr lang="en-US" smtClean="0"/>
              <a:t>10-Apr-20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A18A7-0DC5-4855-9F80-057BC6E87B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36AB5C9F-D463-432E-93BE-31D052916D5D}" type="datetimeFigureOut">
              <a:rPr lang="en-US" smtClean="0"/>
              <a:t>10-Apr-20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A18A7-0DC5-4855-9F80-057BC6E87BB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6AB5C9F-D463-432E-93BE-31D052916D5D}" type="datetimeFigureOut">
              <a:rPr lang="en-US" smtClean="0"/>
              <a:t>10-Apr-20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5DA18A7-0DC5-4855-9F80-057BC6E87BB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6AB5C9F-D463-432E-93BE-31D052916D5D}" type="datetimeFigureOut">
              <a:rPr lang="en-US" smtClean="0"/>
              <a:t>10-Apr-20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5DA18A7-0DC5-4855-9F80-057BC6E87BB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dirty="0" smtClean="0"/>
              <a:t>დონორების  დახმარება კოვიდ 19 --ს პასუხში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 smtClean="0"/>
              <a:t>10 </a:t>
            </a:r>
            <a:r>
              <a:rPr lang="ka-GE" dirty="0" smtClean="0"/>
              <a:t>აპრილი 2020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a-GE" dirty="0" smtClean="0"/>
              <a:t>მსოფლიო ბანკი 80 მილიონი დოლარი (70% სოციალური დაცვა 30% ჯანმრთელობის დაცვა)</a:t>
            </a:r>
          </a:p>
          <a:p>
            <a:r>
              <a:rPr lang="ka-GE" dirty="0" smtClean="0"/>
              <a:t>ევროპის საინვესტიციო ბანკი - 80 მილიონი ევრო (სავარაუდოდ)</a:t>
            </a:r>
          </a:p>
          <a:p>
            <a:r>
              <a:rPr lang="ka-GE" dirty="0" smtClean="0"/>
              <a:t>საფრანგეთის მთავრობის </a:t>
            </a:r>
            <a:r>
              <a:rPr lang="en-US" dirty="0" smtClean="0"/>
              <a:t>French treasury concessional loan </a:t>
            </a:r>
            <a:r>
              <a:rPr lang="ka-GE" dirty="0" smtClean="0"/>
              <a:t>მინიმალური ოდენობა: </a:t>
            </a:r>
            <a:r>
              <a:rPr lang="en-US" dirty="0" smtClean="0"/>
              <a:t>10M€ (can finance up to 100% of the project)</a:t>
            </a:r>
            <a:r>
              <a:rPr lang="ka-GE" dirty="0" smtClean="0"/>
              <a:t>. თავად მიუთითებენ რომ შეუძლიათ ამ თანხის გამოყოფა ინფექციური საავადმყოფოს შენობის რეაბილიტაციაში</a:t>
            </a:r>
          </a:p>
          <a:p>
            <a:r>
              <a:rPr lang="ka-GE" dirty="0" smtClean="0"/>
              <a:t>ევროკავშირი/ჯანმრთელობის მსოფლიო ორგანიზაცია - 9 მილიონი დოლარი პირადი დაცვის საშუალებები და მცირე აღჭურვილობა (3 მილიონი ლარი), შესაძლებელია ტრეინიგები და სხვა აქტივობებიც </a:t>
            </a:r>
          </a:p>
          <a:p>
            <a:r>
              <a:rPr lang="en-US" dirty="0" smtClean="0"/>
              <a:t>UNOPS </a:t>
            </a:r>
            <a:r>
              <a:rPr lang="ka-GE" dirty="0" smtClean="0"/>
              <a:t>ტექნიკური დახმარება შესყიდვების წარმოებაში გლობალური ცენტრალიზებული მექნიზმით </a:t>
            </a:r>
          </a:p>
          <a:p>
            <a:r>
              <a:rPr lang="en-US" dirty="0" smtClean="0"/>
              <a:t>UNDP,</a:t>
            </a:r>
            <a:r>
              <a:rPr lang="ka-GE" dirty="0" smtClean="0"/>
              <a:t> </a:t>
            </a:r>
            <a:r>
              <a:rPr lang="en-US" dirty="0" smtClean="0"/>
              <a:t>UNFPA, </a:t>
            </a:r>
            <a:r>
              <a:rPr lang="ka-GE" dirty="0" smtClean="0"/>
              <a:t>ამერიკის დაავადებათა კონტროლის ცენტრები, ჩეხეთის მთავრობა: ტრეინინგები, ტექნიკური დახმარება, საინფორმაციო სისტემების გამართვა პირველად ჯანდაცვაში, ეპიდამსახურების გაძლიერება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dirty="0" smtClean="0"/>
              <a:t>პოტენციური დონორები და დახმარების სფეროები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6040422"/>
              </p:ext>
            </p:extLst>
          </p:nvPr>
        </p:nvGraphicFramePr>
        <p:xfrm>
          <a:off x="457200" y="1481138"/>
          <a:ext cx="7972452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7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377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75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600" b="1" dirty="0" smtClean="0">
                          <a:latin typeface="Calibri"/>
                          <a:ea typeface="Calibri"/>
                        </a:rPr>
                        <a:t>ჰოსპიტალი</a:t>
                      </a:r>
                      <a:endParaRPr lang="en-US" sz="16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600" b="1" dirty="0" smtClean="0">
                          <a:latin typeface="Calibri"/>
                          <a:ea typeface="Calibri"/>
                        </a:rPr>
                        <a:t>მდებარეობა</a:t>
                      </a:r>
                      <a:endParaRPr lang="en-US" sz="16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a-GE" sz="1600" b="1" dirty="0" smtClean="0">
                          <a:latin typeface="Calibri"/>
                          <a:ea typeface="Calibri"/>
                        </a:rPr>
                        <a:t>საინვესტიციო</a:t>
                      </a:r>
                      <a:r>
                        <a:rPr lang="ka-GE" sz="1600" b="1" baseline="0" dirty="0" smtClean="0">
                          <a:latin typeface="Calibri"/>
                          <a:ea typeface="Calibri"/>
                        </a:rPr>
                        <a:t> პროგრამის ამოცანა</a:t>
                      </a:r>
                      <a:endParaRPr lang="en-US" sz="16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a-GE" sz="1600" b="1" dirty="0" smtClean="0">
                          <a:latin typeface="Calibri"/>
                          <a:ea typeface="Calibri"/>
                        </a:rPr>
                        <a:t>თბილისის კლინიკური იმუნოლოგიის,</a:t>
                      </a:r>
                      <a:r>
                        <a:rPr lang="ka-GE" sz="1600" b="1" baseline="0" dirty="0" smtClean="0">
                          <a:latin typeface="Calibri"/>
                          <a:ea typeface="Calibri"/>
                        </a:rPr>
                        <a:t> აივ/შიდსისა და ინფექციური დაავადებების ცენტრი</a:t>
                      </a:r>
                      <a:endParaRPr lang="en-US" sz="16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latin typeface="Calibri"/>
                          <a:ea typeface="Calibri"/>
                        </a:rPr>
                        <a:t>თბილისი</a:t>
                      </a:r>
                      <a:endParaRPr lang="en-US" sz="16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latin typeface="Calibri"/>
                          <a:ea typeface="Calibri"/>
                        </a:rPr>
                        <a:t>200 საწოლზე შენობის რემონტი</a:t>
                      </a:r>
                      <a:r>
                        <a:rPr lang="ka-GE" sz="1600" baseline="0" dirty="0" smtClean="0">
                          <a:latin typeface="Calibri"/>
                          <a:ea typeface="Calibri"/>
                        </a:rPr>
                        <a:t> და აღჭურვა </a:t>
                      </a:r>
                      <a:endParaRPr lang="en-US" sz="16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a-GE" sz="1600" b="1" dirty="0" smtClean="0">
                          <a:latin typeface="Calibri"/>
                          <a:ea typeface="Calibri"/>
                        </a:rPr>
                        <a:t>თბილისის</a:t>
                      </a:r>
                      <a:r>
                        <a:rPr lang="ka-GE" sz="1600" b="1" baseline="0" dirty="0" smtClean="0">
                          <a:latin typeface="Calibri"/>
                          <a:ea typeface="Calibri"/>
                        </a:rPr>
                        <a:t> ცენტრალური რესპუბლიკური საავადმყოფო</a:t>
                      </a:r>
                      <a:endParaRPr lang="en-US" sz="16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latin typeface="Calibri"/>
                          <a:ea typeface="Calibri"/>
                        </a:rPr>
                        <a:t>თბილისი</a:t>
                      </a:r>
                      <a:endParaRPr lang="en-US" sz="16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latin typeface="Calibri"/>
                          <a:ea typeface="Calibri"/>
                        </a:rPr>
                        <a:t>350 საწოლზე შენობის რემონტი და აღჭურვა </a:t>
                      </a:r>
                      <a:endParaRPr lang="en-US" sz="16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a-GE" sz="1600" b="1" dirty="0" smtClean="0">
                          <a:latin typeface="Calibri"/>
                          <a:ea typeface="Calibri"/>
                        </a:rPr>
                        <a:t>რუხის</a:t>
                      </a:r>
                      <a:r>
                        <a:rPr lang="ka-GE" sz="1600" b="1" baseline="0" dirty="0" smtClean="0">
                          <a:latin typeface="Calibri"/>
                          <a:ea typeface="Calibri"/>
                        </a:rPr>
                        <a:t> საავადმყოფო</a:t>
                      </a:r>
                      <a:endParaRPr lang="en-US" sz="16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latin typeface="Calibri"/>
                          <a:ea typeface="Calibri"/>
                        </a:rPr>
                        <a:t>რუხი</a:t>
                      </a:r>
                      <a:endParaRPr lang="en-US" sz="16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latin typeface="Calibri"/>
                          <a:ea typeface="Calibri"/>
                        </a:rPr>
                        <a:t>2</a:t>
                      </a:r>
                      <a:r>
                        <a:rPr lang="en-US" sz="1600" dirty="0" smtClean="0">
                          <a:latin typeface="Calibri"/>
                          <a:ea typeface="Calibri"/>
                        </a:rPr>
                        <a:t>2</a:t>
                      </a:r>
                      <a:r>
                        <a:rPr lang="ka-GE" sz="1600" dirty="0" smtClean="0">
                          <a:latin typeface="Calibri"/>
                          <a:ea typeface="Calibri"/>
                        </a:rPr>
                        <a:t>0 საწოლზე</a:t>
                      </a:r>
                      <a:r>
                        <a:rPr lang="ka-GE" sz="1600" baseline="0" dirty="0" smtClean="0">
                          <a:latin typeface="Calibri"/>
                          <a:ea typeface="Calibri"/>
                        </a:rPr>
                        <a:t> აღჭურვილობა და მარაგები დამატებით 100 საწოლი კარანტინისთვის/სასტუმრო</a:t>
                      </a:r>
                      <a:endParaRPr lang="en-US" sz="16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a-GE" sz="1600" b="1" dirty="0" smtClean="0">
                          <a:latin typeface="Calibri"/>
                          <a:ea typeface="Calibri"/>
                        </a:rPr>
                        <a:t>აჭარის</a:t>
                      </a:r>
                      <a:r>
                        <a:rPr lang="ka-GE" sz="1600" b="1" baseline="0" dirty="0" smtClean="0">
                          <a:latin typeface="Calibri"/>
                          <a:ea typeface="Calibri"/>
                        </a:rPr>
                        <a:t> რესპუბლიკური საავადმყოფო </a:t>
                      </a:r>
                      <a:endParaRPr lang="en-US" sz="16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latin typeface="Calibri"/>
                          <a:ea typeface="Calibri"/>
                        </a:rPr>
                        <a:t>ბათუმი </a:t>
                      </a:r>
                      <a:endParaRPr lang="en-US" sz="16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latin typeface="Calibri"/>
                          <a:ea typeface="Calibri"/>
                        </a:rPr>
                        <a:t>200 საწოლზე</a:t>
                      </a:r>
                      <a:r>
                        <a:rPr lang="ka-GE" sz="1600" baseline="0" dirty="0" smtClean="0">
                          <a:latin typeface="Calibri"/>
                          <a:ea typeface="Calibri"/>
                        </a:rPr>
                        <a:t> აღჭურვილობა და მარაგები </a:t>
                      </a:r>
                      <a:endParaRPr lang="en-US" sz="1600" dirty="0">
                        <a:latin typeface="Calibri"/>
                        <a:ea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ლისზე ონკოლოგიური საავადმყოფოს </a:t>
                      </a:r>
                      <a:r>
                        <a:rPr lang="ka-GE" sz="1600" dirty="0" smtClean="0"/>
                        <a:t>შენობა- მისი გამოყენება კოვიდის მიზნებისთვის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თბილისი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sz="1600" dirty="0" smtClean="0"/>
                        <a:t>300 საწოლზე</a:t>
                      </a:r>
                      <a:r>
                        <a:rPr lang="ka-GE" sz="1600" baseline="0" dirty="0" smtClean="0"/>
                        <a:t> რეაბილიტაცია და აღჭურვა 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ჰოსპიტალურ სექტორში სწრაფი ინვესტირების საჭიროება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a-GE" sz="2400" dirty="0" smtClean="0"/>
              <a:t>ფინანსთან სამინისტრო რეკომენდაცია იმის თაობაზე თუ რომელ დონორს რა მოთხოვნით შეგვიძლია მივმართოთ </a:t>
            </a:r>
          </a:p>
          <a:p>
            <a:r>
              <a:rPr lang="ka-GE" sz="2400" dirty="0" smtClean="0"/>
              <a:t>ინფექციური საავადმყოფოსთვის შენობის შესყიდვის საკითხი: რა იქნება დაფინანსების წყარო, თუ შეგვიძლია ამისთვის მსოფლიო ბანკის ან </a:t>
            </a:r>
            <a:r>
              <a:rPr lang="en-US" sz="2400" dirty="0" smtClean="0"/>
              <a:t>EIB </a:t>
            </a:r>
            <a:r>
              <a:rPr lang="ka-GE" sz="2400" dirty="0" smtClean="0"/>
              <a:t>ის რესურსის გამოყენება </a:t>
            </a:r>
          </a:p>
          <a:p>
            <a:r>
              <a:rPr lang="ka-GE" sz="2400" dirty="0" smtClean="0"/>
              <a:t>ლისზე ონკოლოგიურის გარემონტებაც განვიხილოთ- იზოლირებული და დიდი ინფრაქტრუქტურაა, დამატებით 300 საწოლი რომ შევქმნათ კოვიდის მიზნებისთვის კონცენტრირებულად </a:t>
            </a:r>
            <a:endParaRPr lang="en-US" sz="2400" dirty="0" smtClean="0"/>
          </a:p>
          <a:p>
            <a:r>
              <a:rPr lang="ka-GE" sz="2400" dirty="0" smtClean="0"/>
              <a:t>იქნება თუ არა შესაძლებელი დონორის რესურსის გამოყენება ინფექციურისთვის შენობის შესყიდვისა და მისი რეაბილიტაციისთვის (ინფექციურის შენობის განახლება კრიტიკულია)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გადასაწყვეტი საკითხები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27992"/>
          </a:xfrm>
        </p:spPr>
        <p:txBody>
          <a:bodyPr>
            <a:normAutofit fontScale="92500" lnSpcReduction="20000"/>
          </a:bodyPr>
          <a:lstStyle/>
          <a:p>
            <a:r>
              <a:rPr lang="ka-GE" dirty="0" smtClean="0"/>
              <a:t>მსოფლიო ბანკმა უკვე დაიწყო თავად პროექტის დიზაინზე მუშაობა და ჩვენგან ელოდება საჭიროების დეტალიზაციას- აღჭურვილობას, საწოლებს და ა.შ. </a:t>
            </a:r>
            <a:endParaRPr lang="ka-GE" dirty="0" smtClean="0"/>
          </a:p>
          <a:p>
            <a:r>
              <a:rPr lang="ka-GE" dirty="0" smtClean="0"/>
              <a:t>მსოფლიო ბანკი ელოდება გადაწყვეტილება პროექტის განმახორციელებელი ერთეულის (</a:t>
            </a:r>
            <a:r>
              <a:rPr lang="en-US" dirty="0" smtClean="0"/>
              <a:t>Project Implementation Unit) </a:t>
            </a:r>
            <a:r>
              <a:rPr lang="ka-GE" dirty="0" smtClean="0"/>
              <a:t>ჩამოყალიბებაზე პასუხისმგებელი უწყების თაობაზე: </a:t>
            </a:r>
          </a:p>
          <a:p>
            <a:r>
              <a:rPr lang="en-US" dirty="0" smtClean="0"/>
              <a:t>PIU </a:t>
            </a:r>
            <a:r>
              <a:rPr lang="ka-GE" dirty="0" smtClean="0"/>
              <a:t>ს შემადგენლობა: პროექტის მენეჯეტი, ფინანსური მენეჯერი, მონიტორინგის და შეფასების სპეციალისტი, ჯანდაცვის სპეციალისტი, სოციალური დაცვის სფეროს სპეციალისტი, </a:t>
            </a:r>
            <a:r>
              <a:rPr lang="en-US" dirty="0" smtClean="0"/>
              <a:t>Environmental and Social Impact Specialist, </a:t>
            </a:r>
            <a:r>
              <a:rPr lang="ka-GE" dirty="0" smtClean="0"/>
              <a:t>სხვა ადმინისტრაციული პერსონალი</a:t>
            </a:r>
            <a:endParaRPr lang="ka-GE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ახლანდელი სტატუსი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dirty="0" smtClean="0"/>
              <a:t>ევროპის </a:t>
            </a:r>
            <a:r>
              <a:rPr lang="ka-GE" dirty="0" smtClean="0"/>
              <a:t>საინვესტიციო </a:t>
            </a:r>
            <a:r>
              <a:rPr lang="ka-GE" dirty="0" smtClean="0"/>
              <a:t>ბანკი ელოდება პრიორიტეტული სფეროების ჩამონათვალს  საფრანგეთი </a:t>
            </a:r>
            <a:r>
              <a:rPr lang="ka-GE" dirty="0" smtClean="0"/>
              <a:t>ელოდება პასუხს</a:t>
            </a:r>
          </a:p>
          <a:p>
            <a:r>
              <a:rPr lang="ka-GE" dirty="0" smtClean="0"/>
              <a:t>ევროკავშირიც მუშაობს და გააკეთებს </a:t>
            </a:r>
            <a:r>
              <a:rPr lang="ka-GE" dirty="0" smtClean="0"/>
              <a:t>გეგმას/ინვესტიციას </a:t>
            </a:r>
            <a:r>
              <a:rPr lang="ka-GE" dirty="0" smtClean="0"/>
              <a:t>სხვა დონორებთან კოორდინაციით </a:t>
            </a:r>
          </a:p>
          <a:p>
            <a:r>
              <a:rPr lang="ka-GE" dirty="0" smtClean="0"/>
              <a:t>სხვა მცირე დონაციები ტექნიკური დახმარებაა და ტრენინგებზე და ინფექციის კონტროლის საკითხებზე </a:t>
            </a:r>
            <a:r>
              <a:rPr lang="ka-GE" dirty="0" smtClean="0"/>
              <a:t>დაწყებულია განხორციელება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ახლანდელი სტატუსი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2710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127</TotalTime>
  <Words>378</Words>
  <Application>Microsoft Office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Lucida Sans Unicode</vt:lpstr>
      <vt:lpstr>Verdana</vt:lpstr>
      <vt:lpstr>Wingdings 2</vt:lpstr>
      <vt:lpstr>Wingdings 3</vt:lpstr>
      <vt:lpstr>Concourse</vt:lpstr>
      <vt:lpstr>დონორების  დახმარება კოვიდ 19 --ს პასუხში</vt:lpstr>
      <vt:lpstr>პოტენციური დონორები და დახმარების სფეროები </vt:lpstr>
      <vt:lpstr>ჰოსპიტალურ სექტორში სწრაფი ინვესტირების საჭიროება </vt:lpstr>
      <vt:lpstr>გადასაწყვეტი საკითხები </vt:lpstr>
      <vt:lpstr>ახლანდელი სტატუსი</vt:lpstr>
      <vt:lpstr>ახლანდელი სტატუსი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დონორების  დახმარება კოვიდ 19 --ს პასუხში</dc:title>
  <dc:creator>Windows User</dc:creator>
  <cp:lastModifiedBy>Tamar Gabunia</cp:lastModifiedBy>
  <cp:revision>17</cp:revision>
  <dcterms:created xsi:type="dcterms:W3CDTF">2020-04-05T16:06:09Z</dcterms:created>
  <dcterms:modified xsi:type="dcterms:W3CDTF">2020-04-10T06:07:32Z</dcterms:modified>
</cp:coreProperties>
</file>